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18"/>
  </p:notesMasterIdLst>
  <p:sldIdLst>
    <p:sldId id="256" r:id="rId2"/>
    <p:sldId id="267" r:id="rId3"/>
    <p:sldId id="268" r:id="rId4"/>
    <p:sldId id="269" r:id="rId5"/>
    <p:sldId id="280" r:id="rId6"/>
    <p:sldId id="270" r:id="rId7"/>
    <p:sldId id="271" r:id="rId8"/>
    <p:sldId id="272" r:id="rId9"/>
    <p:sldId id="273" r:id="rId10"/>
    <p:sldId id="275" r:id="rId11"/>
    <p:sldId id="276" r:id="rId12"/>
    <p:sldId id="277" r:id="rId13"/>
    <p:sldId id="278" r:id="rId14"/>
    <p:sldId id="279" r:id="rId15"/>
    <p:sldId id="274" r:id="rId16"/>
    <p:sldId id="26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A4"/>
    <a:srgbClr val="016089"/>
    <a:srgbClr val="57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44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53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B3F7A-ACE1-0448-A20C-425FF3387166}" type="datetimeFigureOut">
              <a:rPr lang="en-US" smtClean="0"/>
              <a:t>3/31/25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4D166-EC6A-3D42-86CC-4AE0DDEB0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6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School events – ticketing, general assistance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4D166-EC6A-3D42-86CC-4AE0DDEB05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31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Added – financial projections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4D166-EC6A-3D42-86CC-4AE0DDEB05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05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Added “interviews”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4D166-EC6A-3D42-86CC-4AE0DDEB05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7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2000"/>
            <a:ext cx="9141619" cy="4429828"/>
          </a:xfrm>
          <a:prstGeom prst="rect">
            <a:avLst/>
          </a:prstGeom>
          <a:gradFill>
            <a:gsLst>
              <a:gs pos="44000">
                <a:srgbClr val="0072A4"/>
              </a:gs>
              <a:gs pos="0">
                <a:srgbClr val="0160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2000"/>
            <a:ext cx="2925318" cy="4429828"/>
          </a:xfrm>
          <a:prstGeom prst="rect">
            <a:avLst/>
          </a:prstGeom>
          <a:solidFill>
            <a:srgbClr val="57585A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547" y="1141465"/>
            <a:ext cx="7315200" cy="2951977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714" y="4209977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1D0DBA6-3290-D44E-9DFD-BAC000BA31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794" y="5340362"/>
            <a:ext cx="2242562" cy="134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7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85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752262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236863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332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639" y="760977"/>
            <a:ext cx="2687762" cy="440630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429860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429860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92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12639" y="778109"/>
            <a:ext cx="2687762" cy="438917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778109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685459"/>
            <a:ext cx="3474720" cy="34818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778109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685459"/>
            <a:ext cx="3474720" cy="34818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2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95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092370"/>
            <a:ext cx="2834640" cy="2428070"/>
          </a:xfrm>
        </p:spPr>
        <p:txBody>
          <a:bodyPr anchor="b">
            <a:noAutofit/>
          </a:bodyPr>
          <a:lstStyle>
            <a:lvl1pPr>
              <a:defRPr sz="44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427405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164855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940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Autofit/>
          </a:bodyPr>
          <a:lstStyle>
            <a:lvl1pPr>
              <a:defRPr sz="4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439986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864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58952"/>
            <a:ext cx="3443590" cy="4408329"/>
          </a:xfrm>
          <a:prstGeom prst="rect">
            <a:avLst/>
          </a:prstGeom>
          <a:gradFill>
            <a:gsLst>
              <a:gs pos="44000">
                <a:srgbClr val="0072A4"/>
              </a:gs>
              <a:gs pos="0">
                <a:srgbClr val="0160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2639" y="1123838"/>
            <a:ext cx="2687762" cy="4043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4408329"/>
          </a:xfrm>
          <a:prstGeom prst="rect">
            <a:avLst/>
          </a:prstGeom>
          <a:solidFill>
            <a:srgbClr val="57585A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0532" y="758952"/>
            <a:ext cx="7315200" cy="4408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216AA12-3282-FD4E-AFF5-73BB1E94AC6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93794" y="5340362"/>
            <a:ext cx="2242562" cy="134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1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3" r:id="rId6"/>
    <p:sldLayoutId id="2147483664" r:id="rId7"/>
    <p:sldLayoutId id="214748366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4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Raleway" panose="020B0503030101060003" pitchFamily="34" charset="77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Raleway" panose="020B0503030101060003" pitchFamily="34" charset="77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Raleway" panose="020B0503030101060003" pitchFamily="34" charset="77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Raleway" panose="020B0503030101060003" pitchFamily="34" charset="77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indsay.zerull@transitioncurriculum.com" TargetMode="External"/><Relationship Id="rId2" Type="http://schemas.openxmlformats.org/officeDocument/2006/relationships/hyperlink" Target="mailto:corey.fineran@transitioncurriculum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s://www.transitioncurriculum.com/conferenc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D56B6-20A7-5C49-A93C-560C64056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608" y="1903228"/>
            <a:ext cx="8455905" cy="1093512"/>
          </a:xfrm>
        </p:spPr>
        <p:txBody>
          <a:bodyPr>
            <a:normAutofit/>
          </a:bodyPr>
          <a:lstStyle/>
          <a:p>
            <a:r>
              <a:rPr lang="en-US" sz="3200" b="1" dirty="0"/>
              <a:t>Developing Student-Run Businesses as a Stepping Stone to Employer-Paid Jobs</a:t>
            </a:r>
            <a:endParaRPr lang="en-US" sz="3200" dirty="0">
              <a:latin typeface="Raleway" panose="020B0503030101060003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3CF555-CCAC-CD4D-B6D1-591B56F3706D}"/>
              </a:ext>
            </a:extLst>
          </p:cNvPr>
          <p:cNvSpPr txBox="1"/>
          <p:nvPr/>
        </p:nvSpPr>
        <p:spPr>
          <a:xfrm>
            <a:off x="4493615" y="3987209"/>
            <a:ext cx="44978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Presented By:  Corey </a:t>
            </a:r>
            <a:r>
              <a:rPr lang="en-US" dirty="0" err="1">
                <a:solidFill>
                  <a:schemeClr val="bg1"/>
                </a:solidFill>
              </a:rPr>
              <a:t>Fineran</a:t>
            </a:r>
            <a:r>
              <a:rPr lang="en-US" dirty="0">
                <a:solidFill>
                  <a:schemeClr val="bg1"/>
                </a:solidFill>
              </a:rPr>
              <a:t> &amp; Lindsay </a:t>
            </a:r>
            <a:r>
              <a:rPr lang="en-US" dirty="0" err="1">
                <a:solidFill>
                  <a:schemeClr val="bg1"/>
                </a:solidFill>
              </a:rPr>
              <a:t>Zerull</a:t>
            </a:r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dirty="0">
                <a:solidFill>
                  <a:schemeClr val="bg1"/>
                </a:solidFill>
              </a:rPr>
              <a:t>Transition Curriculum, Inc</a:t>
            </a:r>
          </a:p>
          <a:p>
            <a:pPr algn="r"/>
            <a:r>
              <a:rPr lang="en-US" dirty="0" err="1">
                <a:solidFill>
                  <a:schemeClr val="bg1"/>
                </a:solidFill>
              </a:rPr>
              <a:t>NextUp</a:t>
            </a:r>
            <a:r>
              <a:rPr lang="en-US" dirty="0">
                <a:solidFill>
                  <a:schemeClr val="bg1"/>
                </a:solidFill>
              </a:rPr>
              <a:t> Transition Curriculum</a:t>
            </a:r>
          </a:p>
        </p:txBody>
      </p:sp>
    </p:spTree>
    <p:extLst>
      <p:ext uri="{BB962C8B-B14F-4D97-AF65-F5344CB8AC3E}">
        <p14:creationId xmlns:p14="http://schemas.microsoft.com/office/powerpoint/2010/main" val="1837907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5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E0D9F2E-269F-F33C-568A-606DB81E1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688109"/>
            <a:ext cx="11191027" cy="511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98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B0632639-B30C-4E12-8187-12F8D1A74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3AFE7C8-7BDF-933F-A82E-9EEC8847E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013" y="3223108"/>
            <a:ext cx="7027663" cy="3548968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FBFC667-7899-AE8D-516B-04B728FEA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24" y="108631"/>
            <a:ext cx="6580360" cy="305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38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146320D-A77D-8B17-4FE9-AE9876839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7" y="102681"/>
            <a:ext cx="5652655" cy="2862066"/>
          </a:xfrm>
          <a:prstGeom prst="rect">
            <a:avLst/>
          </a:prstGeom>
        </p:spPr>
      </p:pic>
      <p:pic>
        <p:nvPicPr>
          <p:cNvPr id="6" name="Picture 5" descr="A screenshot of a graph&#10;&#10;AI-generated content may be incorrect.">
            <a:extLst>
              <a:ext uri="{FF2B5EF4-FFF2-40B4-BE49-F238E27FC236}">
                <a16:creationId xmlns:a16="http://schemas.microsoft.com/office/drawing/2014/main" id="{2EC44D39-F2B7-8FA1-DA1B-816DD8671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756" y="3073759"/>
            <a:ext cx="7309262" cy="368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18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raph&#10;&#10;AI-generated content may be incorrect.">
            <a:extLst>
              <a:ext uri="{FF2B5EF4-FFF2-40B4-BE49-F238E27FC236}">
                <a16:creationId xmlns:a16="http://schemas.microsoft.com/office/drawing/2014/main" id="{91E7C063-DBBA-20D4-0D3D-49A96E6A9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2" y="91256"/>
            <a:ext cx="7101444" cy="3576885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98BEDCC-CE3E-FE70-7CAF-FEFF9A273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46744"/>
            <a:ext cx="5999018" cy="30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90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store&#10;&#10;AI-generated content may be incorrect.">
            <a:extLst>
              <a:ext uri="{FF2B5EF4-FFF2-40B4-BE49-F238E27FC236}">
                <a16:creationId xmlns:a16="http://schemas.microsoft.com/office/drawing/2014/main" id="{F961D3A5-9F7E-955D-CFF7-0C51B4F12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81" y="463138"/>
            <a:ext cx="11724065" cy="590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66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A61D1-F98A-F946-A5F7-DF8BC1FDC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941394"/>
            <a:ext cx="3434316" cy="4043444"/>
          </a:xfrm>
        </p:spPr>
        <p:txBody>
          <a:bodyPr>
            <a:normAutofit/>
          </a:bodyPr>
          <a:lstStyle/>
          <a:p>
            <a:r>
              <a:rPr lang="en-US" sz="3600" dirty="0"/>
              <a:t>Teaching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475A-45DB-7743-8A2B-4D40B105D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843" y="372223"/>
            <a:ext cx="7315200" cy="59166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Academic and Career Readiness Integration</a:t>
            </a:r>
          </a:p>
          <a:p>
            <a:pPr lvl="1"/>
            <a:r>
              <a:rPr lang="en-US" sz="2000" dirty="0"/>
              <a:t>Align with academic learning standards</a:t>
            </a:r>
          </a:p>
          <a:p>
            <a:pPr lvl="1"/>
            <a:r>
              <a:rPr lang="en-US" sz="2000" dirty="0"/>
              <a:t>Create opportunities to support financial literacy, business etiquette, and pre-employment skills</a:t>
            </a:r>
          </a:p>
          <a:p>
            <a:pPr marL="0" indent="0">
              <a:buNone/>
            </a:pPr>
            <a:r>
              <a:rPr lang="en-US" dirty="0"/>
              <a:t>Assessing Student and Business Success</a:t>
            </a:r>
          </a:p>
          <a:p>
            <a:pPr lvl="1"/>
            <a:r>
              <a:rPr lang="en-US" sz="2000" dirty="0"/>
              <a:t>Gather consumer feedback</a:t>
            </a:r>
          </a:p>
          <a:p>
            <a:pPr lvl="1"/>
            <a:r>
              <a:rPr lang="en-US" sz="2000" dirty="0"/>
              <a:t>Utilize employee evaluations</a:t>
            </a:r>
          </a:p>
          <a:p>
            <a:pPr lvl="1"/>
            <a:r>
              <a:rPr lang="en-US" sz="2000" dirty="0"/>
              <a:t>Integrate annual IEP goals</a:t>
            </a:r>
          </a:p>
          <a:p>
            <a:pPr lvl="1"/>
            <a:r>
              <a:rPr lang="en-US" sz="2000" dirty="0"/>
              <a:t>Encourage self-evaluation and goal-tracking</a:t>
            </a:r>
          </a:p>
          <a:p>
            <a:pPr marL="0" indent="0">
              <a:buNone/>
            </a:pPr>
            <a:r>
              <a:rPr lang="en-US" dirty="0"/>
              <a:t>Data Collection &amp; Long-Term Impact</a:t>
            </a:r>
          </a:p>
          <a:p>
            <a:pPr lvl="1"/>
            <a:r>
              <a:rPr lang="en-US" sz="2000" dirty="0"/>
              <a:t>Leverage post-school outcomes</a:t>
            </a:r>
          </a:p>
          <a:p>
            <a:pPr lvl="1"/>
            <a:r>
              <a:rPr lang="en-US" sz="2000" dirty="0"/>
              <a:t>Utilize tracking systems for hours, tasks, inventory, and sales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380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24E8D7E-5F6D-ED45-81C6-E4011870904F}"/>
              </a:ext>
            </a:extLst>
          </p:cNvPr>
          <p:cNvSpPr txBox="1"/>
          <p:nvPr/>
        </p:nvSpPr>
        <p:spPr>
          <a:xfrm>
            <a:off x="2020186" y="3157871"/>
            <a:ext cx="55714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Corey </a:t>
            </a:r>
            <a:r>
              <a:rPr lang="en-US" dirty="0" err="1">
                <a:solidFill>
                  <a:schemeClr val="bg1"/>
                </a:solidFill>
              </a:rPr>
              <a:t>Fineran</a:t>
            </a:r>
            <a:r>
              <a:rPr lang="en-US" dirty="0">
                <a:solidFill>
                  <a:schemeClr val="bg1"/>
                </a:solidFill>
              </a:rPr>
              <a:t> - </a:t>
            </a:r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corey.fineran@transitioncurriculum.com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Lindsay </a:t>
            </a:r>
            <a:r>
              <a:rPr lang="en-US" dirty="0" err="1">
                <a:solidFill>
                  <a:schemeClr val="bg1"/>
                </a:solidFill>
              </a:rPr>
              <a:t>Zerull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lindsay.zerull@transitioncurriculum.com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TransitionCurriculum.com</a:t>
            </a:r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/conference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BA7C6B-17B4-7B48-83CC-18AE260E0527}"/>
              </a:ext>
            </a:extLst>
          </p:cNvPr>
          <p:cNvSpPr txBox="1"/>
          <p:nvPr/>
        </p:nvSpPr>
        <p:spPr>
          <a:xfrm>
            <a:off x="1570895" y="1584252"/>
            <a:ext cx="6470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Thank you for attending!</a:t>
            </a:r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6ABEBBFE-9576-233C-80DA-B8EAAFA736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7703" y="220537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53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D3695-9591-324C-BDFF-6065AE11B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What is a student-run business?</a:t>
            </a:r>
          </a:p>
          <a:p>
            <a:pPr marL="502920" lvl="1" indent="0">
              <a:lnSpc>
                <a:spcPct val="110000"/>
              </a:lnSpc>
              <a:buNone/>
            </a:pPr>
            <a:r>
              <a:rPr lang="en-US" sz="2200" dirty="0"/>
              <a:t>A micro-enterprise within the school building or classroom that provides an entrepreneurial experience for students developing transition skills needed for post-secondary employment and living.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400" dirty="0"/>
              <a:t>Why should schools create this opportunity for students?</a:t>
            </a:r>
          </a:p>
          <a:p>
            <a:pPr lvl="1"/>
            <a:r>
              <a:rPr lang="en-US" sz="2200" dirty="0"/>
              <a:t>Increases labor force participation</a:t>
            </a:r>
          </a:p>
          <a:p>
            <a:pPr lvl="1"/>
            <a:r>
              <a:rPr lang="en-US" sz="2200" dirty="0"/>
              <a:t>Enhancement of students’ understanding and engagement.</a:t>
            </a:r>
          </a:p>
          <a:p>
            <a:pPr lvl="1"/>
            <a:r>
              <a:rPr lang="en-US" sz="2200" dirty="0"/>
              <a:t>Skill development (soft skills, hard skills, communication, self-determination)</a:t>
            </a:r>
          </a:p>
        </p:txBody>
      </p:sp>
    </p:spTree>
    <p:extLst>
      <p:ext uri="{BB962C8B-B14F-4D97-AF65-F5344CB8AC3E}">
        <p14:creationId xmlns:p14="http://schemas.microsoft.com/office/powerpoint/2010/main" val="105128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57A07-D251-D047-BD70-49F72E449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0977"/>
            <a:ext cx="3721395" cy="4406305"/>
          </a:xfrm>
        </p:spPr>
        <p:txBody>
          <a:bodyPr>
            <a:normAutofit/>
          </a:bodyPr>
          <a:lstStyle/>
          <a:p>
            <a:r>
              <a:rPr lang="en-US" sz="2400" dirty="0"/>
              <a:t>Examples of</a:t>
            </a:r>
            <a:br>
              <a:rPr lang="en-US" sz="2400" dirty="0"/>
            </a:br>
            <a:r>
              <a:rPr lang="en-US" sz="2400" dirty="0"/>
              <a:t>Student-Run Businesses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A1B15-3980-5E46-9D20-C33828D2B2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4890" y="968381"/>
            <a:ext cx="3474720" cy="50592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/>
              <a:t>Products</a:t>
            </a:r>
          </a:p>
          <a:p>
            <a:r>
              <a:rPr lang="en-US" dirty="0"/>
              <a:t>Themed Clothing</a:t>
            </a:r>
          </a:p>
          <a:p>
            <a:r>
              <a:rPr lang="en-US" dirty="0"/>
              <a:t>Coffee Shop</a:t>
            </a:r>
          </a:p>
          <a:p>
            <a:r>
              <a:rPr lang="en-US" dirty="0"/>
              <a:t>Food Items</a:t>
            </a:r>
          </a:p>
          <a:p>
            <a:r>
              <a:rPr lang="en-US" dirty="0"/>
              <a:t>Greeting Cards</a:t>
            </a:r>
          </a:p>
          <a:p>
            <a:r>
              <a:rPr lang="en-US" dirty="0"/>
              <a:t>Handmade Products</a:t>
            </a:r>
          </a:p>
          <a:p>
            <a:r>
              <a:rPr lang="en-US" dirty="0"/>
              <a:t>Agriculture (Flowers or Plants)</a:t>
            </a:r>
          </a:p>
          <a:p>
            <a:r>
              <a:rPr lang="en-US" dirty="0"/>
              <a:t>Digital Products</a:t>
            </a:r>
          </a:p>
          <a:p>
            <a:pPr marL="502920" lvl="1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56CA37-D631-D84C-8575-C1CB79527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63106" y="1042331"/>
            <a:ext cx="3474720" cy="42986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800" b="1" dirty="0"/>
              <a:t>Services</a:t>
            </a:r>
          </a:p>
          <a:p>
            <a:r>
              <a:rPr lang="en-US" dirty="0"/>
              <a:t>Recycling</a:t>
            </a:r>
          </a:p>
          <a:p>
            <a:r>
              <a:rPr lang="en-US" dirty="0"/>
              <a:t>Copying</a:t>
            </a:r>
          </a:p>
          <a:p>
            <a:r>
              <a:rPr lang="en-US" dirty="0"/>
              <a:t>Cleaning/Laundering</a:t>
            </a:r>
          </a:p>
          <a:p>
            <a:r>
              <a:rPr lang="en-US" dirty="0"/>
              <a:t>School Events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5029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63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C3096-DDCA-C84C-8B39-D8710E8BA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39" y="941394"/>
            <a:ext cx="2485742" cy="4043444"/>
          </a:xfrm>
        </p:spPr>
        <p:txBody>
          <a:bodyPr/>
          <a:lstStyle/>
          <a:p>
            <a:r>
              <a:rPr lang="en-US" dirty="0"/>
              <a:t>Evaluate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9099C-F444-D54B-B0DE-A8DA063D7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1769" y="758951"/>
            <a:ext cx="6186603" cy="4408329"/>
          </a:xfrm>
        </p:spPr>
        <p:txBody>
          <a:bodyPr/>
          <a:lstStyle/>
          <a:p>
            <a:r>
              <a:rPr lang="en-US" dirty="0"/>
              <a:t>Research business ideas</a:t>
            </a:r>
          </a:p>
          <a:p>
            <a:r>
              <a:rPr lang="en-US" dirty="0"/>
              <a:t>Identify the target market</a:t>
            </a:r>
          </a:p>
          <a:p>
            <a:r>
              <a:rPr lang="en-US" dirty="0"/>
              <a:t>Determine the internal strengths/weaknesses and the external opportunities and threats</a:t>
            </a:r>
          </a:p>
          <a:p>
            <a:r>
              <a:rPr lang="en-US" dirty="0"/>
              <a:t>Determine start-up costs</a:t>
            </a:r>
          </a:p>
          <a:p>
            <a:r>
              <a:rPr lang="en-US" dirty="0"/>
              <a:t>Evaluate students’ ability and determine supports</a:t>
            </a:r>
          </a:p>
          <a:p>
            <a:r>
              <a:rPr lang="en-US" dirty="0"/>
              <a:t>Analyze environmental and location factors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FDD4DFB8-3EC2-9342-CB04-EA42DEE99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361" y="4984837"/>
            <a:ext cx="1776305" cy="17763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2CBFE5-C93A-E5AD-DDD8-E6947C1C1174}"/>
              </a:ext>
            </a:extLst>
          </p:cNvPr>
          <p:cNvSpPr txBox="1"/>
          <p:nvPr/>
        </p:nvSpPr>
        <p:spPr>
          <a:xfrm>
            <a:off x="7415987" y="6204208"/>
            <a:ext cx="2179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/>
              <a:t>NextUp</a:t>
            </a:r>
            <a:r>
              <a:rPr lang="en-US" dirty="0"/>
              <a:t> Student-Run</a:t>
            </a:r>
          </a:p>
          <a:p>
            <a:pPr algn="r"/>
            <a:r>
              <a:rPr lang="en-US" dirty="0"/>
              <a:t>Business Set-Up</a:t>
            </a:r>
          </a:p>
        </p:txBody>
      </p:sp>
    </p:spTree>
    <p:extLst>
      <p:ext uri="{BB962C8B-B14F-4D97-AF65-F5344CB8AC3E}">
        <p14:creationId xmlns:p14="http://schemas.microsoft.com/office/powerpoint/2010/main" val="4285887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22AFE-984E-E147-BB44-7D74E3515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86" y="316159"/>
            <a:ext cx="2336887" cy="4043444"/>
          </a:xfrm>
        </p:spPr>
        <p:txBody>
          <a:bodyPr/>
          <a:lstStyle/>
          <a:p>
            <a:r>
              <a:rPr lang="en-US" dirty="0"/>
              <a:t>Sample SWOT Analysis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8E974695-AB30-BCA4-7E98-DF8232AAD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22" y="3429000"/>
            <a:ext cx="1577814" cy="1577814"/>
          </a:xfrm>
          <a:prstGeom prst="rect">
            <a:avLst/>
          </a:prstGeom>
        </p:spPr>
      </p:pic>
      <p:pic>
        <p:nvPicPr>
          <p:cNvPr id="7" name="Content Placeholder 6" descr="A diagram of a business&#10;&#10;AI-generated content may be incorrect.">
            <a:extLst>
              <a:ext uri="{FF2B5EF4-FFF2-40B4-BE49-F238E27FC236}">
                <a16:creationId xmlns:a16="http://schemas.microsoft.com/office/drawing/2014/main" id="{82C9836F-CCEB-A6B5-8699-58E7C774C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51542" y="197891"/>
            <a:ext cx="7909672" cy="6259180"/>
          </a:xfrm>
        </p:spPr>
      </p:pic>
    </p:spTree>
    <p:extLst>
      <p:ext uri="{BB962C8B-B14F-4D97-AF65-F5344CB8AC3E}">
        <p14:creationId xmlns:p14="http://schemas.microsoft.com/office/powerpoint/2010/main" val="4235045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22AFE-984E-E147-BB44-7D74E3515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0" y="941394"/>
            <a:ext cx="2336887" cy="4043444"/>
          </a:xfrm>
        </p:spPr>
        <p:txBody>
          <a:bodyPr/>
          <a:lstStyle/>
          <a:p>
            <a:r>
              <a:rPr lang="en-US" dirty="0"/>
              <a:t>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AB9F5-E186-224C-B820-AED6265F4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Gain key support by engaging students, parents, staff, administrators, and the community</a:t>
            </a:r>
          </a:p>
          <a:p>
            <a:r>
              <a:rPr lang="en-US" dirty="0"/>
              <a:t>Student involvement in all areas is crucial </a:t>
            </a:r>
          </a:p>
          <a:p>
            <a:pPr lvl="1"/>
            <a:r>
              <a:rPr lang="en-US" sz="2000" dirty="0"/>
              <a:t>Fundraising efforts, pitching ideas to stakeholders</a:t>
            </a:r>
          </a:p>
          <a:p>
            <a:r>
              <a:rPr lang="en-US" dirty="0"/>
              <a:t>Highlight how this will benefit the students, staff, school, and community</a:t>
            </a:r>
          </a:p>
          <a:p>
            <a:r>
              <a:rPr lang="en-US" dirty="0"/>
              <a:t>Opportunity to build relationships with local businesses for future job development</a:t>
            </a:r>
          </a:p>
        </p:txBody>
      </p:sp>
    </p:spTree>
    <p:extLst>
      <p:ext uri="{BB962C8B-B14F-4D97-AF65-F5344CB8AC3E}">
        <p14:creationId xmlns:p14="http://schemas.microsoft.com/office/powerpoint/2010/main" val="1530315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C536-E93A-0E46-AB38-48C2EEAA6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93" y="171337"/>
            <a:ext cx="3337894" cy="4043444"/>
          </a:xfrm>
        </p:spPr>
        <p:txBody>
          <a:bodyPr>
            <a:normAutofit/>
          </a:bodyPr>
          <a:lstStyle/>
          <a:p>
            <a:r>
              <a:rPr lang="en-US" sz="3600" dirty="0"/>
              <a:t>Business Plan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E660AE04-795B-270D-2289-12374F767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10" y="2840250"/>
            <a:ext cx="1905000" cy="1905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324838-F980-E252-8D0A-1B744F61C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531" y="758952"/>
            <a:ext cx="7825653" cy="60990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dirty="0"/>
              <a:t>Name &amp; Logo</a:t>
            </a:r>
          </a:p>
          <a:p>
            <a:pPr lvl="1"/>
            <a:r>
              <a:rPr lang="en-US" sz="2200" dirty="0"/>
              <a:t>Identifies sales tactics</a:t>
            </a:r>
          </a:p>
          <a:p>
            <a:pPr lvl="1"/>
            <a:r>
              <a:rPr lang="en-US" sz="2200" dirty="0"/>
              <a:t>Encourages collaboration, leadership, and critical thinking</a:t>
            </a:r>
          </a:p>
          <a:p>
            <a:pPr marL="0" indent="0">
              <a:buNone/>
            </a:pPr>
            <a:r>
              <a:rPr lang="en-US" sz="2200" dirty="0"/>
              <a:t>Business Mission</a:t>
            </a:r>
          </a:p>
          <a:p>
            <a:pPr lvl="1"/>
            <a:r>
              <a:rPr lang="en-US" sz="2200" dirty="0"/>
              <a:t>Develops a shared vision</a:t>
            </a:r>
          </a:p>
          <a:p>
            <a:pPr lvl="1"/>
            <a:r>
              <a:rPr lang="en-US" sz="2200" dirty="0"/>
              <a:t>Helps students set meaningful goals</a:t>
            </a:r>
          </a:p>
          <a:p>
            <a:pPr marL="0" indent="0">
              <a:buNone/>
            </a:pPr>
            <a:r>
              <a:rPr lang="en-US" sz="2200" dirty="0"/>
              <a:t>Pricing</a:t>
            </a:r>
          </a:p>
          <a:p>
            <a:pPr lvl="1"/>
            <a:r>
              <a:rPr lang="en-US" sz="2200" dirty="0"/>
              <a:t>Builds financial literacy</a:t>
            </a:r>
          </a:p>
          <a:p>
            <a:pPr lvl="1"/>
            <a:r>
              <a:rPr lang="en-US" sz="2200" dirty="0"/>
              <a:t>Helps determine profit utilization</a:t>
            </a:r>
          </a:p>
          <a:p>
            <a:pPr marL="0" indent="0">
              <a:buNone/>
            </a:pPr>
            <a:r>
              <a:rPr lang="en-US" sz="2200" dirty="0"/>
              <a:t>Business Mission</a:t>
            </a:r>
          </a:p>
          <a:p>
            <a:pPr lvl="1"/>
            <a:r>
              <a:rPr lang="en-US" sz="2200" dirty="0"/>
              <a:t>Develops a shared vision</a:t>
            </a:r>
          </a:p>
          <a:p>
            <a:pPr lvl="1"/>
            <a:r>
              <a:rPr lang="en-US" sz="2200" dirty="0"/>
              <a:t>Helps students set meaningful goals</a:t>
            </a:r>
          </a:p>
          <a:p>
            <a:pPr marL="0" indent="0">
              <a:buNone/>
            </a:pPr>
            <a:r>
              <a:rPr lang="en-US" sz="2200" dirty="0"/>
              <a:t>Roles &amp; Responsibilities</a:t>
            </a:r>
          </a:p>
          <a:p>
            <a:pPr lvl="1"/>
            <a:r>
              <a:rPr lang="en-US" sz="2200" dirty="0"/>
              <a:t>Promotes identifying workplace strengths</a:t>
            </a:r>
          </a:p>
          <a:p>
            <a:pPr lvl="1"/>
            <a:r>
              <a:rPr lang="en-US" sz="2200" dirty="0"/>
              <a:t>Encourages teamwork </a:t>
            </a:r>
          </a:p>
          <a:p>
            <a:pPr marL="0" indent="0">
              <a:buNone/>
            </a:pPr>
            <a:r>
              <a:rPr lang="en-US" sz="2200" dirty="0"/>
              <a:t>Promotion</a:t>
            </a:r>
          </a:p>
          <a:p>
            <a:pPr lvl="1"/>
            <a:r>
              <a:rPr lang="en-US" sz="2200" dirty="0"/>
              <a:t>Develops real-world marketing and communication skills</a:t>
            </a:r>
          </a:p>
          <a:p>
            <a:pPr marL="50292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369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F4A3E-0D03-414F-886C-8F68198E7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26" y="941394"/>
            <a:ext cx="3434315" cy="4043444"/>
          </a:xfrm>
        </p:spPr>
        <p:txBody>
          <a:bodyPr>
            <a:normAutofit/>
          </a:bodyPr>
          <a:lstStyle/>
          <a:p>
            <a:r>
              <a:rPr lang="en-US" sz="3200" dirty="0"/>
              <a:t>Determine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BCE61-5B64-BE45-8AD7-C63964D6C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006" y="925423"/>
            <a:ext cx="7315200" cy="50071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dirty="0"/>
              <a:t>Assign Roles for Efficiency &amp; Growth</a:t>
            </a:r>
          </a:p>
          <a:p>
            <a:pPr lvl="1"/>
            <a:r>
              <a:rPr lang="en-US" sz="2200" dirty="0"/>
              <a:t>Helps students understand responsibilities and expectations</a:t>
            </a:r>
          </a:p>
          <a:p>
            <a:pPr marL="0" indent="0">
              <a:buNone/>
            </a:pPr>
            <a:r>
              <a:rPr lang="en-US" sz="2200" dirty="0"/>
              <a:t>Create Job Descriptions</a:t>
            </a:r>
          </a:p>
          <a:p>
            <a:pPr lvl="1"/>
            <a:r>
              <a:rPr lang="en-US" sz="2200" dirty="0"/>
              <a:t>Define roles clearly and precisely</a:t>
            </a:r>
          </a:p>
          <a:p>
            <a:pPr lvl="1"/>
            <a:r>
              <a:rPr lang="en-US" sz="2200" dirty="0"/>
              <a:t>Provides real-world pre-employment experience</a:t>
            </a:r>
          </a:p>
          <a:p>
            <a:pPr marL="0" indent="0">
              <a:buNone/>
            </a:pPr>
            <a:r>
              <a:rPr lang="en-US" sz="2200" dirty="0"/>
              <a:t>Application &amp; Interview Process</a:t>
            </a:r>
          </a:p>
          <a:p>
            <a:pPr lvl="1"/>
            <a:r>
              <a:rPr lang="en-US" sz="2200" dirty="0"/>
              <a:t>Students review job descriptions and apply for positions</a:t>
            </a:r>
          </a:p>
          <a:p>
            <a:pPr lvl="1"/>
            <a:r>
              <a:rPr lang="en-US" sz="2200" dirty="0"/>
              <a:t>Include administrators, business leaders, or community members</a:t>
            </a:r>
          </a:p>
          <a:p>
            <a:pPr marL="0" indent="0">
              <a:buNone/>
            </a:pPr>
            <a:r>
              <a:rPr lang="en-US" sz="2200" dirty="0"/>
              <a:t>Simulating Workplace Procedures</a:t>
            </a:r>
          </a:p>
          <a:p>
            <a:pPr lvl="1"/>
            <a:r>
              <a:rPr lang="en-US" sz="2200" dirty="0"/>
              <a:t>Complete new-hire paperwork (tax forms, employment agreements)</a:t>
            </a:r>
          </a:p>
          <a:p>
            <a:pPr lvl="1"/>
            <a:r>
              <a:rPr lang="en-US" sz="2200" dirty="0"/>
              <a:t>Sign workplace rules – just like a real job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751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9D8CD-5A89-6B4B-812E-E24A1C5DB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62" y="941394"/>
            <a:ext cx="2687762" cy="4043444"/>
          </a:xfrm>
        </p:spPr>
        <p:txBody>
          <a:bodyPr/>
          <a:lstStyle/>
          <a:p>
            <a:r>
              <a:rPr lang="en-US" dirty="0"/>
              <a:t>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1ACA5-5F5E-CC4E-9EA7-FD498566B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9736" y="941394"/>
            <a:ext cx="7315200" cy="44083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Marketing Strategies</a:t>
            </a:r>
          </a:p>
          <a:p>
            <a:pPr lvl="1"/>
            <a:r>
              <a:rPr lang="en-US" sz="2000" dirty="0"/>
              <a:t>Flyers, posters, email promotions, newsletters, and school announcements. </a:t>
            </a:r>
          </a:p>
          <a:p>
            <a:pPr lvl="1"/>
            <a:r>
              <a:rPr lang="en-US" sz="2000" dirty="0"/>
              <a:t>Partner with student-run social media teams</a:t>
            </a:r>
          </a:p>
          <a:p>
            <a:pPr marL="0" indent="0">
              <a:buNone/>
            </a:pPr>
            <a:r>
              <a:rPr lang="en-US" dirty="0"/>
              <a:t>Collaboration Opportunities</a:t>
            </a:r>
          </a:p>
          <a:p>
            <a:pPr lvl="1"/>
            <a:r>
              <a:rPr lang="en-US" sz="2000" dirty="0"/>
              <a:t>Work with students outside of transition/special education programs</a:t>
            </a:r>
          </a:p>
          <a:p>
            <a:pPr marL="0" indent="0">
              <a:buNone/>
            </a:pPr>
            <a:r>
              <a:rPr lang="en-US" dirty="0"/>
              <a:t>Leveraging Local Media</a:t>
            </a:r>
          </a:p>
          <a:p>
            <a:pPr lvl="1"/>
            <a:r>
              <a:rPr lang="en-US" sz="2000" dirty="0"/>
              <a:t>Radio and TV stations love positive community stories</a:t>
            </a:r>
          </a:p>
          <a:p>
            <a:pPr lvl="1"/>
            <a:r>
              <a:rPr lang="en-US" sz="2000" dirty="0"/>
              <a:t>Great for showcasing student skills and workforce preparation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63096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{018BA551-3B80-2646-8BCE-F172FD46DFF7}tf10001124</Template>
  <TotalTime>1077</TotalTime>
  <Words>517</Words>
  <Application>Microsoft Macintosh PowerPoint</Application>
  <PresentationFormat>Widescreen</PresentationFormat>
  <Paragraphs>110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Raleway</vt:lpstr>
      <vt:lpstr>Wingdings 2</vt:lpstr>
      <vt:lpstr>Frame</vt:lpstr>
      <vt:lpstr>Developing Student-Run Businesses as a Stepping Stone to Employer-Paid Jobs</vt:lpstr>
      <vt:lpstr>PowerPoint Presentation</vt:lpstr>
      <vt:lpstr>Examples of Student-Run Businesses</vt:lpstr>
      <vt:lpstr>Evaluate</vt:lpstr>
      <vt:lpstr>Sample SWOT Analysis</vt:lpstr>
      <vt:lpstr>Support</vt:lpstr>
      <vt:lpstr>Business Plan</vt:lpstr>
      <vt:lpstr>Determine Roles</vt:lpstr>
      <vt:lpstr>Market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Teaching Opportunities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dc:creator>Tucker, Kurt</dc:creator>
  <cp:lastModifiedBy>Corey Fineran</cp:lastModifiedBy>
  <cp:revision>34</cp:revision>
  <cp:lastPrinted>2022-02-10T16:55:51Z</cp:lastPrinted>
  <dcterms:created xsi:type="dcterms:W3CDTF">2021-07-23T14:52:03Z</dcterms:created>
  <dcterms:modified xsi:type="dcterms:W3CDTF">2025-03-31T17:36:18Z</dcterms:modified>
</cp:coreProperties>
</file>